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82" r:id="rId6"/>
    <p:sldId id="283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70"/>
  </p:normalViewPr>
  <p:slideViewPr>
    <p:cSldViewPr snapToGrid="0">
      <p:cViewPr varScale="1">
        <p:scale>
          <a:sx n="78" d="100"/>
          <a:sy n="78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3D011-2EBB-0F45-A0F0-2E6308231038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E2F9-6204-C04B-AC9D-B15CD9F0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65540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id-ID" altLang="x-none" sz="1200" dirty="0">
                <a:latin typeface="Calibri" panose="020F0502020204030204" pitchFamily="34" charset="0"/>
              </a:rPr>
              <a:t>5</a:t>
            </a:fld>
            <a:endParaRPr lang="id-ID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6656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id-ID" altLang="x-none" sz="1200" dirty="0">
                <a:latin typeface="Calibri" panose="020F0502020204030204" pitchFamily="34" charset="0"/>
              </a:rPr>
              <a:t>6</a:t>
            </a:fld>
            <a:endParaRPr lang="id-ID" altLang="x-non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168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7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E5EC-ADC4-5B04-4E88-97D024840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6F592-79D7-2134-0B45-FD89C0913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DB996-3E8A-D8FE-EC68-57450E44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0D9C-FCA3-E797-7D48-07C083C5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3D70-5CFA-D728-0509-9881D204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C5EC-8F00-A4B5-C24F-AEA9A52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6D568-8208-9EF3-85E1-376EB2EC0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5184-BFA7-D979-ADDC-42C3A710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B99E-D990-5983-6CA4-F7E8A8B0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BDF4-FA0F-896F-33FD-42D1D8D2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9F279-C9F8-2A60-930F-DD0E8FCE8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AE6F0-9864-827F-C4DB-98D6F0CD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314-0303-9F9F-0D73-8BDFB520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EE33-722F-33BD-9174-9FBECE36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6684-F3F9-B298-1276-F482D4C1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70D0-784F-1374-AA7C-0A446A9A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7DC4-7748-7E99-047A-C1530493F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4C65-E462-EAFA-1AFF-5A5A0D0E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4F2C4-1E62-F965-D90B-3AEE3FA2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F9E6-BE60-A415-C204-0D8A3102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653B-032C-41EA-6B9D-56963E3F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9049-F95D-9185-79DE-F6DE1F3C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9CAC-34C7-5B22-C915-1CECF18A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6EFF8-E5CB-A3CA-5161-FA7BA428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B4AB-9656-6AC3-427E-0A9EEC82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CF01-F70E-2DD1-197D-36977733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F111-C5E7-FA1A-4C0F-B6B3940F5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AAA41-61A6-1CCB-FF08-E88D6C32C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ACE7A-A795-3E9A-DFC4-56F71C57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BC8B1-2E6F-836E-17D7-B9DBA64C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336BD-0669-511A-D682-246BFD19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8B28-1753-19FA-4D8E-483E4147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75E40-81E6-E5BB-96E0-9A9217AF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E43B3-C57C-E9AE-5A09-CE2E2CF12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8DC77-2B72-57F4-8CF7-B7E9EC135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D4AB5-2DE0-FCC6-9BCB-B0E5FAB9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5063A-9D44-4270-C93F-77524E88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EBD72-0349-8D45-646A-EB4B8AFA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042D7-DF6F-0D8B-B94E-5CC3BDD5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98FA-DEED-3CD1-F94D-A756DFAE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C4C18-0446-7688-653C-8E8DE850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A9D03-7779-792B-0F83-060414B5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F69F9-F84F-32D0-249F-CD5EADC5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63473-083E-7981-90D2-1B507A31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C6047-A83E-BC63-B525-C6D28E0C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2E64-C5A8-EBA2-AA3B-5D245718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725B-2ACA-B710-0001-A054F3DF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D837-278B-1FCB-4C1A-DBF49D0B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F936E-65DF-1AF4-BF7E-5A93B176C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8B749-0344-67E5-ACEC-A394E655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83003-D8CA-392E-83E6-F00D432B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1E10E-6B91-FD33-8B2E-FC476EC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0B34-1792-8F12-6CC4-288F824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2485D-1BC5-70C5-AE0A-341323065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F561-9DE8-7865-4775-2B0CD713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F132A-B6AD-5B40-E4B0-AF957D60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89CDA-98B6-AA9E-E015-60DA873E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7A9BC-5CC9-C5AE-9C64-73626930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CA479-A385-3315-1DFA-54ED40E1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06B2D-E34C-1009-4E07-D8E558A7F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CA75-66CD-DA7F-3CC5-3B7622230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42BB-DA61-ED43-B610-03388B455F97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3545-DBA5-D6D4-F0FA-42821DA9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AFF2A-7775-08AF-E4E7-1896EA84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BD0F-3383-C242-8586-64E1AC5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C800-1526-ED34-DBDE-12257F2CD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INVERS MATRIKS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D8A3-CE23-0EF0-8DE4-D215FFE75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8C453-1814-D51F-7105-0306629B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37695"/>
            <a:ext cx="7772400" cy="53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C993A-3005-29A2-1ECD-04621540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04676"/>
            <a:ext cx="7772400" cy="58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10E7D-B930-433B-D8CC-081A6D18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91936"/>
            <a:ext cx="7772400" cy="52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r" eaLnBrk="1" hangingPunct="1"/>
            <a:r>
              <a:rPr b="1" dirty="0">
                <a:solidFill>
                  <a:srgbClr val="17375E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Invers Matriks</a:t>
            </a:r>
            <a:endParaRPr dirty="0"/>
          </a:p>
        </p:txBody>
      </p:sp>
      <p:sp>
        <p:nvSpPr>
          <p:cNvPr id="26631" name="Rectangle 2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6632" name="Group 8"/>
          <p:cNvGrpSpPr/>
          <p:nvPr/>
        </p:nvGrpSpPr>
        <p:grpSpPr>
          <a:xfrm>
            <a:off x="2286000" y="1447801"/>
            <a:ext cx="8077200" cy="4524375"/>
            <a:chOff x="762000" y="1447800"/>
            <a:chExt cx="8077200" cy="4524315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762000" y="1447800"/>
              <a:ext cx="8077200" cy="45243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360680" lvl="1" indent="-360680" algn="just">
                <a:buFont typeface="Wingdings" panose="05000000000000000000" pitchFamily="2" charset="2"/>
                <a:buChar char="q"/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Matriks invers dari suatu matriks A adalah  matriks B yang apabila dikalikan dengan matriks A memberikan satuan I</a:t>
              </a:r>
            </a:p>
            <a:p>
              <a:pPr marL="360680" lvl="1" indent="-360680" algn="just">
                <a:buFont typeface="Wingdings" panose="05000000000000000000" pitchFamily="2" charset="2"/>
                <a:buChar char="q"/>
                <a:defRPr/>
              </a:pPr>
              <a:r>
                <a:rPr lang="id-ID" sz="2400" b="1" i="1" dirty="0">
                  <a:latin typeface="Palatino Linotype" panose="02040502050505030304" pitchFamily="18" charset="0"/>
                </a:rPr>
                <a:t>AB = I</a:t>
              </a:r>
            </a:p>
            <a:p>
              <a:pPr marL="360680" lvl="1" indent="-360680" algn="just">
                <a:buFont typeface="Wingdings" panose="05000000000000000000" pitchFamily="2" charset="2"/>
                <a:buChar char="q"/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Notasi matriks invers :</a:t>
              </a:r>
            </a:p>
            <a:p>
              <a:pPr marL="360680" lvl="1" indent="-360680" algn="just">
                <a:buFont typeface="Wingdings" panose="05000000000000000000" pitchFamily="2" charset="2"/>
                <a:buChar char="q"/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Sebuah matriks yang dikalikan matriks inversenya akan menghasilkan matrik satuan</a:t>
              </a:r>
            </a:p>
            <a:p>
              <a:pPr marL="360680" lvl="1" indent="-360680" algn="just"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 </a:t>
              </a:r>
            </a:p>
            <a:p>
              <a:pPr marL="360680" lvl="1" indent="-360680" algn="just">
                <a:buFont typeface="Wingdings" panose="05000000000000000000" pitchFamily="2" charset="2"/>
                <a:buChar char="q"/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Jika </a:t>
              </a:r>
            </a:p>
            <a:p>
              <a:pPr marL="360680" lvl="1" indent="-360680" algn="just">
                <a:defRPr/>
              </a:pPr>
              <a:endParaRPr lang="id-ID" sz="2400" dirty="0">
                <a:latin typeface="Palatino Linotype" panose="02040502050505030304" pitchFamily="18" charset="0"/>
              </a:endParaRPr>
            </a:p>
            <a:p>
              <a:pPr marL="2189480" lvl="5" indent="-360680" algn="just"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Maka  </a:t>
              </a:r>
            </a:p>
            <a:p>
              <a:pPr marL="360680" lvl="1" indent="-360680" algn="just">
                <a:defRPr/>
              </a:pPr>
              <a:r>
                <a:rPr lang="id-ID" sz="2400" dirty="0">
                  <a:latin typeface="Palatino Linotype" panose="02040502050505030304" pitchFamily="18" charset="0"/>
                </a:rPr>
                <a:t>	</a:t>
              </a:r>
              <a:endParaRPr lang="sv-SE" sz="2400" dirty="0">
                <a:latin typeface="Palatino Linotype" panose="02040502050505030304" pitchFamily="18" charset="0"/>
              </a:endParaRPr>
            </a:p>
          </p:txBody>
        </p:sp>
        <p:graphicFrame>
          <p:nvGraphicFramePr>
            <p:cNvPr id="26626" name="Object 6"/>
            <p:cNvGraphicFramePr/>
            <p:nvPr/>
          </p:nvGraphicFramePr>
          <p:xfrm>
            <a:off x="4495800" y="2971800"/>
            <a:ext cx="395288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54000" imgH="190500" progId="Equation.3">
                    <p:embed/>
                  </p:oleObj>
                </mc:Choice>
                <mc:Fallback>
                  <p:oleObj r:id="rId3" imgW="254000" imgH="190500" progId="Equation.3">
                    <p:embed/>
                    <p:pic>
                      <p:nvPicPr>
                        <p:cNvPr id="26626" name="Objec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95800" y="2971800"/>
                          <a:ext cx="395288" cy="2905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3"/>
            <p:cNvGraphicFramePr/>
            <p:nvPr/>
          </p:nvGraphicFramePr>
          <p:xfrm>
            <a:off x="1295400" y="4038600"/>
            <a:ext cx="928688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596900" imgH="190500" progId="Equation.3">
                    <p:embed/>
                  </p:oleObj>
                </mc:Choice>
                <mc:Fallback>
                  <p:oleObj r:id="rId5" imgW="596900" imgH="190500" progId="Equation.3">
                    <p:embed/>
                    <p:pic>
                      <p:nvPicPr>
                        <p:cNvPr id="26627" name="Object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95400" y="4038600"/>
                          <a:ext cx="928688" cy="2905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Object 4"/>
            <p:cNvGraphicFramePr/>
            <p:nvPr/>
          </p:nvGraphicFramePr>
          <p:xfrm>
            <a:off x="1219200" y="4953000"/>
            <a:ext cx="1185863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761365" imgH="457200" progId="Equation.3">
                    <p:embed/>
                  </p:oleObj>
                </mc:Choice>
                <mc:Fallback>
                  <p:oleObj r:id="rId7" imgW="761365" imgH="457200" progId="Equation.3">
                    <p:embed/>
                    <p:pic>
                      <p:nvPicPr>
                        <p:cNvPr id="26628" name="Object 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19200" y="4953000"/>
                          <a:ext cx="1185863" cy="6969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9" name="Object 5"/>
            <p:cNvGraphicFramePr/>
            <p:nvPr/>
          </p:nvGraphicFramePr>
          <p:xfrm>
            <a:off x="3733800" y="5018088"/>
            <a:ext cx="2449513" cy="69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74800" imgH="457200" progId="Equation.3">
                    <p:embed/>
                  </p:oleObj>
                </mc:Choice>
                <mc:Fallback>
                  <p:oleObj r:id="rId9" imgW="1574800" imgH="457200" progId="Equation.3">
                    <p:embed/>
                    <p:pic>
                      <p:nvPicPr>
                        <p:cNvPr id="26629" name="Object 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33800" y="5018088"/>
                          <a:ext cx="2449513" cy="696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r" eaLnBrk="1" hangingPunct="1"/>
            <a:r>
              <a:rPr b="1" dirty="0">
                <a:solidFill>
                  <a:srgbClr val="17375E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Invers Matriks</a:t>
            </a:r>
            <a:endParaRPr dirty="0"/>
          </a:p>
        </p:txBody>
      </p:sp>
      <p:sp>
        <p:nvSpPr>
          <p:cNvPr id="27653" name="Rectangle 2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7654" name="Group 10"/>
          <p:cNvGrpSpPr/>
          <p:nvPr/>
        </p:nvGrpSpPr>
        <p:grpSpPr>
          <a:xfrm>
            <a:off x="2286000" y="1447800"/>
            <a:ext cx="8077200" cy="4154488"/>
            <a:chOff x="762000" y="1447800"/>
            <a:chExt cx="8077200" cy="4154488"/>
          </a:xfrm>
        </p:grpSpPr>
        <p:sp>
          <p:nvSpPr>
            <p:cNvPr id="27655" name="Rectangle 11"/>
            <p:cNvSpPr/>
            <p:nvPr/>
          </p:nvSpPr>
          <p:spPr>
            <a:xfrm>
              <a:off x="762000" y="1447800"/>
              <a:ext cx="8077200" cy="41544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60680" lvl="1" indent="-360680" algn="just">
                <a:buFont typeface="Wingdings" panose="05000000000000000000" pitchFamily="2" charset="2"/>
                <a:buChar char="q"/>
              </a:pPr>
              <a:r>
                <a:rPr lang="id-ID" altLang="x-none" sz="2400" dirty="0">
                  <a:latin typeface="Palatino Linotype" panose="02040502050505030304" pitchFamily="18" charset="0"/>
                </a:rPr>
                <a:t>Langkah-langkah untuk mencari invers matriks M yang berordo 3x3 adalah :</a:t>
              </a:r>
            </a:p>
            <a:p>
              <a:pPr marL="360680" lvl="1" indent="-360680" algn="just"/>
              <a:r>
                <a:rPr lang="id-ID" altLang="x-none" sz="2400" dirty="0">
                  <a:latin typeface="Palatino Linotype" panose="02040502050505030304" pitchFamily="18" charset="0"/>
                </a:rPr>
                <a:t>	-	Cari determinan dari M</a:t>
              </a:r>
            </a:p>
            <a:p>
              <a:pPr marL="360680" lvl="1" indent="-360680" algn="just"/>
              <a:r>
                <a:rPr lang="id-ID" altLang="x-none" sz="2400" dirty="0">
                  <a:latin typeface="Palatino Linotype" panose="02040502050505030304" pitchFamily="18" charset="0"/>
                </a:rPr>
                <a:t>	-	Transpose matriks M sehingga menjadi</a:t>
              </a:r>
            </a:p>
            <a:p>
              <a:pPr marL="360680" lvl="1" indent="-360680" algn="just"/>
              <a:r>
                <a:rPr lang="id-ID" altLang="x-none" sz="2400" dirty="0">
                  <a:latin typeface="Palatino Linotype" panose="02040502050505030304" pitchFamily="18" charset="0"/>
                </a:rPr>
                <a:t>	-	Cari adjoin matriks</a:t>
              </a:r>
            </a:p>
            <a:p>
              <a:pPr marL="360680" lvl="1" indent="-360680" algn="just"/>
              <a:r>
                <a:rPr lang="id-ID" altLang="x-none" sz="2400" dirty="0">
                  <a:latin typeface="Palatino Linotype" panose="02040502050505030304" pitchFamily="18" charset="0"/>
                </a:rPr>
                <a:t>	-	Gunakan rumus </a:t>
              </a:r>
            </a:p>
            <a:p>
              <a:pPr marL="360680" lvl="1" indent="-360680" algn="just"/>
              <a:endParaRPr lang="id-ID" altLang="x-none" sz="2400" dirty="0">
                <a:latin typeface="Palatino Linotype" panose="02040502050505030304" pitchFamily="18" charset="0"/>
              </a:endParaRPr>
            </a:p>
            <a:p>
              <a:pPr marL="360680" lvl="1" indent="-360680" algn="just"/>
              <a:endParaRPr lang="id-ID" altLang="x-none" sz="2400" dirty="0">
                <a:latin typeface="Palatino Linotype" panose="02040502050505030304" pitchFamily="18" charset="0"/>
              </a:endParaRPr>
            </a:p>
            <a:p>
              <a:pPr marL="360680" lvl="1" indent="-360680" algn="just"/>
              <a:endParaRPr lang="id-ID" altLang="x-none" sz="2400" dirty="0">
                <a:latin typeface="Palatino Linotype" panose="02040502050505030304" pitchFamily="18" charset="0"/>
              </a:endParaRPr>
            </a:p>
            <a:p>
              <a:pPr marL="360680" lvl="1" indent="-360680" algn="just"/>
              <a:endParaRPr lang="id-ID" altLang="x-none" sz="2400" dirty="0">
                <a:latin typeface="Palatino Linotype" panose="02040502050505030304" pitchFamily="18" charset="0"/>
              </a:endParaRPr>
            </a:p>
            <a:p>
              <a:pPr marL="360680" lvl="1" indent="-360680" algn="just"/>
              <a:r>
                <a:rPr lang="id-ID" altLang="x-none" sz="2400" dirty="0">
                  <a:latin typeface="Palatino Linotype" panose="02040502050505030304" pitchFamily="18" charset="0"/>
                </a:rPr>
                <a:t>	</a:t>
              </a:r>
              <a:endParaRPr lang="sv-SE" altLang="x-none" sz="2400" dirty="0">
                <a:latin typeface="Palatino Linotype" panose="02040502050505030304" pitchFamily="18" charset="0"/>
              </a:endParaRPr>
            </a:p>
          </p:txBody>
        </p:sp>
        <p:graphicFrame>
          <p:nvGraphicFramePr>
            <p:cNvPr id="27650" name="Object 2"/>
            <p:cNvGraphicFramePr/>
            <p:nvPr/>
          </p:nvGraphicFramePr>
          <p:xfrm>
            <a:off x="7200900" y="2563813"/>
            <a:ext cx="57150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66065" imgH="190500" progId="Equation.3">
                    <p:embed/>
                  </p:oleObj>
                </mc:Choice>
                <mc:Fallback>
                  <p:oleObj r:id="rId3" imgW="266065" imgH="190500" progId="Equation.3">
                    <p:embed/>
                    <p:pic>
                      <p:nvPicPr>
                        <p:cNvPr id="27650" name="Object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200900" y="2563813"/>
                          <a:ext cx="571500" cy="407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1" name="Object 3"/>
            <p:cNvGraphicFramePr/>
            <p:nvPr/>
          </p:nvGraphicFramePr>
          <p:xfrm>
            <a:off x="1703388" y="3848100"/>
            <a:ext cx="4316412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727200" imgH="419100" progId="Equation.3">
                    <p:embed/>
                  </p:oleObj>
                </mc:Choice>
                <mc:Fallback>
                  <p:oleObj r:id="rId5" imgW="1727200" imgH="419100" progId="Equation.3">
                    <p:embed/>
                    <p:pic>
                      <p:nvPicPr>
                        <p:cNvPr id="27651" name="Object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03388" y="3848100"/>
                          <a:ext cx="4316412" cy="10445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7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26" name="Title 5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algn="r" eaLnBrk="1" hangingPunct="1"/>
            <a:r>
              <a:rPr b="1" dirty="0">
                <a:solidFill>
                  <a:srgbClr val="17375E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Latihan Soal</a:t>
            </a:r>
            <a:endParaRPr dirty="0"/>
          </a:p>
        </p:txBody>
      </p:sp>
      <p:sp>
        <p:nvSpPr>
          <p:cNvPr id="32780" name="Rectangle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81525"/>
          </a:xfrm>
          <a:ln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609600" indent="-609600">
              <a:buNone/>
            </a:pPr>
            <a:r>
              <a:rPr sz="2000" dirty="0">
                <a:latin typeface="Bookman Old Style" panose="02050604050505020204" pitchFamily="18" charset="0"/>
              </a:rPr>
              <a:t>2. Tentukan invers matriks dari masing-masing matriks di bawah ini </a:t>
            </a:r>
          </a:p>
          <a:p>
            <a:pPr marL="609600" indent="-609600">
              <a:buNone/>
            </a:pPr>
            <a:endParaRPr sz="2500" dirty="0">
              <a:latin typeface="Bookman Old Style" panose="02050604050505020204" pitchFamily="18" charset="0"/>
            </a:endParaRPr>
          </a:p>
          <a:p>
            <a:pPr marL="609600" indent="-609600">
              <a:buFontTx/>
              <a:buAutoNum type="arabicPeriod"/>
            </a:pPr>
            <a:endParaRPr sz="2500" dirty="0">
              <a:latin typeface="Bookman Old Style" panose="02050604050505020204" pitchFamily="18" charset="0"/>
            </a:endParaRPr>
          </a:p>
          <a:p>
            <a:pPr marL="2209800" lvl="4" indent="-381000">
              <a:buNone/>
            </a:pPr>
            <a:r>
              <a:rPr dirty="0">
                <a:latin typeface="Bookman Old Style" panose="02050604050505020204" pitchFamily="18" charset="0"/>
              </a:rPr>
              <a:t>       </a:t>
            </a:r>
            <a:endParaRPr sz="2400" dirty="0">
              <a:latin typeface="Bookman Old Style" panose="02050604050505020204" pitchFamily="18" charset="0"/>
            </a:endParaRPr>
          </a:p>
          <a:p>
            <a:pPr marL="2209800" lvl="4" indent="-381000">
              <a:buNone/>
            </a:pPr>
            <a:endParaRPr sz="2400" dirty="0">
              <a:latin typeface="Bookman Old Style" panose="02050604050505020204" pitchFamily="18" charset="0"/>
            </a:endParaRPr>
          </a:p>
          <a:p>
            <a:pPr marL="609600" indent="-609600">
              <a:buNone/>
            </a:pPr>
            <a:endParaRPr sz="2100" dirty="0">
              <a:latin typeface="Bookman Old Style" panose="02050604050505020204" pitchFamily="18" charset="0"/>
            </a:endParaRPr>
          </a:p>
          <a:p>
            <a:pPr marL="609600" indent="-609600">
              <a:buNone/>
            </a:pPr>
            <a:endParaRPr sz="2100" dirty="0">
              <a:latin typeface="Bookman Old Style" panose="02050604050505020204" pitchFamily="18" charset="0"/>
            </a:endParaRPr>
          </a:p>
          <a:p>
            <a:pPr marL="609600" indent="-609600">
              <a:buFontTx/>
              <a:buAutoNum type="arabicPeriod" startAt="2"/>
            </a:pPr>
            <a:endParaRPr sz="700" dirty="0">
              <a:latin typeface="Bookman Old Style" panose="02050604050505020204" pitchFamily="18" charset="0"/>
            </a:endParaRPr>
          </a:p>
          <a:p>
            <a:pPr marL="609600" indent="-609600">
              <a:buNone/>
            </a:pPr>
            <a:r>
              <a:rPr sz="2100" dirty="0">
                <a:latin typeface="Bookman Old Style" panose="02050604050505020204" pitchFamily="18" charset="0"/>
              </a:rPr>
              <a:t>				</a:t>
            </a:r>
          </a:p>
          <a:p>
            <a:pPr marL="609600" indent="-609600">
              <a:buNone/>
            </a:pPr>
            <a:endParaRPr sz="2100" dirty="0">
              <a:latin typeface="Bookman Old Style" panose="02050604050505020204" pitchFamily="18" charset="0"/>
            </a:endParaRPr>
          </a:p>
          <a:p>
            <a:pPr marL="609600" indent="-609600">
              <a:buNone/>
            </a:pPr>
            <a:endParaRPr sz="21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2770" name="Object 4"/>
          <p:cNvGraphicFramePr/>
          <p:nvPr/>
        </p:nvGraphicFramePr>
        <p:xfrm>
          <a:off x="6513513" y="2738438"/>
          <a:ext cx="1738312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4565" imgH="711200" progId="">
                  <p:embed/>
                </p:oleObj>
              </mc:Choice>
              <mc:Fallback>
                <p:oleObj r:id="rId3" imgW="964565" imgH="711200" progId="">
                  <p:embed/>
                  <p:pic>
                    <p:nvPicPr>
                      <p:cNvPr id="32770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3513" y="2738438"/>
                        <a:ext cx="1738312" cy="1301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6"/>
          <p:cNvGraphicFramePr/>
          <p:nvPr/>
        </p:nvGraphicFramePr>
        <p:xfrm>
          <a:off x="8559800" y="2711450"/>
          <a:ext cx="16970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42365" imgH="711200" progId="">
                  <p:embed/>
                </p:oleObj>
              </mc:Choice>
              <mc:Fallback>
                <p:oleObj r:id="rId5" imgW="1142365" imgH="711200" progId="">
                  <p:embed/>
                  <p:pic>
                    <p:nvPicPr>
                      <p:cNvPr id="32771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9800" y="2711450"/>
                        <a:ext cx="1697038" cy="1282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8"/>
          <p:cNvGraphicFramePr/>
          <p:nvPr/>
        </p:nvGraphicFramePr>
        <p:xfrm>
          <a:off x="2133601" y="2738439"/>
          <a:ext cx="171926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64565" imgH="711200" progId="Equation.3">
                  <p:embed/>
                </p:oleObj>
              </mc:Choice>
              <mc:Fallback>
                <p:oleObj r:id="rId7" imgW="964565" imgH="711200" progId="Equation.3">
                  <p:embed/>
                  <p:pic>
                    <p:nvPicPr>
                      <p:cNvPr id="32772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1" y="2738439"/>
                        <a:ext cx="1719263" cy="1279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0"/>
          <p:cNvGraphicFramePr/>
          <p:nvPr/>
        </p:nvGraphicFramePr>
        <p:xfrm>
          <a:off x="4267200" y="2738438"/>
          <a:ext cx="19050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040765" imgH="711200" progId="Equation.3">
                  <p:embed/>
                </p:oleObj>
              </mc:Choice>
              <mc:Fallback>
                <p:oleObj r:id="rId9" imgW="1040765" imgH="711200" progId="Equation.3">
                  <p:embed/>
                  <p:pic>
                    <p:nvPicPr>
                      <p:cNvPr id="32773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2738438"/>
                        <a:ext cx="1905000" cy="1312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12"/>
          <p:cNvGraphicFramePr/>
          <p:nvPr/>
        </p:nvGraphicFramePr>
        <p:xfrm>
          <a:off x="2065339" y="4414839"/>
          <a:ext cx="185578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040765" imgH="711200" progId="">
                  <p:embed/>
                </p:oleObj>
              </mc:Choice>
              <mc:Fallback>
                <p:oleObj r:id="rId11" imgW="1040765" imgH="711200" progId="">
                  <p:embed/>
                  <p:pic>
                    <p:nvPicPr>
                      <p:cNvPr id="32774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5339" y="4414839"/>
                        <a:ext cx="1855787" cy="1279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3"/>
          <p:cNvGraphicFramePr/>
          <p:nvPr/>
        </p:nvGraphicFramePr>
        <p:xfrm>
          <a:off x="4332288" y="4338638"/>
          <a:ext cx="1928812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053465" imgH="711200" progId="">
                  <p:embed/>
                </p:oleObj>
              </mc:Choice>
              <mc:Fallback>
                <p:oleObj r:id="rId13" imgW="1053465" imgH="711200" progId="">
                  <p:embed/>
                  <p:pic>
                    <p:nvPicPr>
                      <p:cNvPr id="32775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32288" y="4338638"/>
                        <a:ext cx="1928812" cy="1312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4"/>
          <p:cNvGraphicFramePr/>
          <p:nvPr/>
        </p:nvGraphicFramePr>
        <p:xfrm>
          <a:off x="6484939" y="4338638"/>
          <a:ext cx="18748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040765" imgH="711200" progId="">
                  <p:embed/>
                </p:oleObj>
              </mc:Choice>
              <mc:Fallback>
                <p:oleObj r:id="rId15" imgW="1040765" imgH="711200" progId="">
                  <p:embed/>
                  <p:pic>
                    <p:nvPicPr>
                      <p:cNvPr id="32776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84939" y="4338638"/>
                        <a:ext cx="1874837" cy="1301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5"/>
          <p:cNvGraphicFramePr/>
          <p:nvPr/>
        </p:nvGraphicFramePr>
        <p:xfrm>
          <a:off x="8466139" y="4335463"/>
          <a:ext cx="192087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066165" imgH="711200" progId="">
                  <p:embed/>
                </p:oleObj>
              </mc:Choice>
              <mc:Fallback>
                <p:oleObj r:id="rId17" imgW="1066165" imgH="711200" progId="">
                  <p:embed/>
                  <p:pic>
                    <p:nvPicPr>
                      <p:cNvPr id="32777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66139" y="4335463"/>
                        <a:ext cx="1920875" cy="1301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104</Words>
  <Application>Microsoft Macintosh PowerPoint</Application>
  <PresentationFormat>Widescreen</PresentationFormat>
  <Paragraphs>35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Palatino Linotype</vt:lpstr>
      <vt:lpstr>Wingdings</vt:lpstr>
      <vt:lpstr>Office Theme</vt:lpstr>
      <vt:lpstr>Equation.3</vt:lpstr>
      <vt:lpstr>INVERS MATRIKS</vt:lpstr>
      <vt:lpstr>PowerPoint Presentation</vt:lpstr>
      <vt:lpstr>PowerPoint Presentation</vt:lpstr>
      <vt:lpstr>PowerPoint Presentation</vt:lpstr>
      <vt:lpstr>Invers Matriks</vt:lpstr>
      <vt:lpstr>Invers Matriks</vt:lpstr>
      <vt:lpstr>Latihan Soal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 MATRIKS</dc:title>
  <dc:creator>Microsoft Office User</dc:creator>
  <cp:lastModifiedBy>Microsoft Office User</cp:lastModifiedBy>
  <cp:revision>4</cp:revision>
  <dcterms:created xsi:type="dcterms:W3CDTF">2024-03-19T06:09:17Z</dcterms:created>
  <dcterms:modified xsi:type="dcterms:W3CDTF">2025-05-10T10:47:45Z</dcterms:modified>
</cp:coreProperties>
</file>